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3" r:id="rId5"/>
    <p:sldId id="268" r:id="rId6"/>
    <p:sldId id="269" r:id="rId7"/>
    <p:sldId id="262" r:id="rId8"/>
    <p:sldId id="267" r:id="rId9"/>
    <p:sldId id="259" r:id="rId10"/>
    <p:sldId id="260" r:id="rId11"/>
    <p:sldId id="264" r:id="rId12"/>
    <p:sldId id="265" r:id="rId13"/>
    <p:sldId id="261" r:id="rId14"/>
    <p:sldId id="266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EC12BD-2178-43F6-A98E-8241DE601A7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25FB27-2860-4721-ACFC-BA108891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0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5FB27-2860-4721-ACFC-BA10889155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5FB27-2860-4721-ACFC-BA10889155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42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5FB27-2860-4721-ACFC-BA10889155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3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5FB27-2860-4721-ACFC-BA10889155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3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B771B-006F-0B4B-2AF9-1E026D58B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D8EE5-E1DB-6D7B-ACE5-8894B8E8E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BC738-27D2-90B5-E531-33C744E27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3261-B9C0-4C17-93E5-03626C6B6FA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1A0E0-7502-AB3B-FFF6-C34E6374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F5F68-194C-D9E0-4E41-5CEF44BF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395F-C06D-4EA1-948E-1D6E8B53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9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DAFD2-0805-7BCF-9592-D1C19F7B4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E1CFA-BD53-48FD-CD87-5ED56A986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D8BAC-CD78-7949-4465-99FE64DC1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3261-B9C0-4C17-93E5-03626C6B6FA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DDD27-7A3E-7B86-3880-1D792D78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791A0-9FD0-B214-CC29-815C1DEBC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395F-C06D-4EA1-948E-1D6E8B53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6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C73DEA-FBB0-E982-EA37-66186C853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F8922-86D6-95BE-00F5-259E97EA7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D3261-4892-A276-A432-7D829CD1F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3261-B9C0-4C17-93E5-03626C6B6FA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5B27A-0BC7-AAD8-5083-D3710937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973FA-2431-D560-01A1-215CFBC2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395F-C06D-4EA1-948E-1D6E8B53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0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681F-589C-94B7-7BD9-1BF9842D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C2BB2-DD54-5063-2BAC-9ED83BECA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73E7-7089-297E-3488-BAFB7D0B1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3261-B9C0-4C17-93E5-03626C6B6FA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75A14-90D0-AFAB-2F92-264E8117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625B3-92A3-FDE2-8BC4-8FB3EA6B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395F-C06D-4EA1-948E-1D6E8B53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7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619B-5E24-E6E9-E6BD-18FE33388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93346-FAB7-AB05-0B96-2CE10EE9E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A9ABD-575B-8320-60FB-5F7BBE39F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3261-B9C0-4C17-93E5-03626C6B6FA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375BD-8997-9C91-1F25-8564F7757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F7590-FC83-8F11-D999-1E4914DF9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395F-C06D-4EA1-948E-1D6E8B53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7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5AE87-C86C-7072-07E9-241737D5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B9FC7-80D7-959B-3B18-1C6CB07A1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033F4-8A87-A16A-4998-49F730328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F341B-9A75-1C61-A925-E374DECCE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3261-B9C0-4C17-93E5-03626C6B6FA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81125-CE90-241D-400D-D95C4543B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6A1D2-FA12-3476-ACAC-8C3823FE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395F-C06D-4EA1-948E-1D6E8B53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5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970B-B1F4-7707-3CDD-6457200D9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E20AA-D17B-E5C4-3912-2B2522F24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391820-5A3B-42E6-9689-E0385A108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F0C3F-5FA0-3B02-C4A6-BDAE5B1BE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900CFA-6525-6B00-6FEE-996C63EAE5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637CBE-5529-059F-5133-0E58BB03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3261-B9C0-4C17-93E5-03626C6B6FA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1C85B7-0D2D-0D36-0AF0-DF169CE08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4B1C5D-AACD-C5AD-0ABB-17E24AE2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395F-C06D-4EA1-948E-1D6E8B53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8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6EEE1-CBAE-F487-197A-AF7A6247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86086-1819-B687-6B91-B5E035EF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3261-B9C0-4C17-93E5-03626C6B6FA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52376-BF72-6BB8-ABAD-10D3E5E2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032E5-0C67-747E-1D55-B17CF306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395F-C06D-4EA1-948E-1D6E8B53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9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99754A-808A-DD79-BF3B-7BCDE0DD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3261-B9C0-4C17-93E5-03626C6B6FA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9F5B2-1496-8614-A0EB-318BAF63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8AEE8-5BAC-F912-1DB9-45735D48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395F-C06D-4EA1-948E-1D6E8B53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0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182A-5DB5-2E34-E7F2-2DF82CA2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10841-A390-7C5D-D234-136D2B2B6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63D93-794A-EFBA-0753-895A96EB9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C0B3D-8855-AEFF-B3A0-2B37012F7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3261-B9C0-4C17-93E5-03626C6B6FA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31206-FFEA-B75B-5363-8B482FF8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577B1-0BBD-5EFC-6E79-E5B6A559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395F-C06D-4EA1-948E-1D6E8B53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1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EA784-9055-D13B-E1A1-F60B3C10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24C78A-F429-03A4-BBAB-60B64DB61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339FD-1C4F-782B-BB25-06D05A0F7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E6667-98CC-8E5A-1387-35437D0C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3261-B9C0-4C17-93E5-03626C6B6FA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60BAE-4F57-3545-D6ED-63D9CED8B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CDF97-4640-8F14-7425-0164700D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395F-C06D-4EA1-948E-1D6E8B53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9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C2367-5EA3-7D97-6425-13783AC7D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1BC4-C4ED-95EF-2633-456A5356F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21065-400A-772F-AEDC-74B57C967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6E3261-B9C0-4C17-93E5-03626C6B6FA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2CB2E-DBBD-33F7-87A1-D61B5124C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6BEBE-C511-19E9-5C1E-EE69E202D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25395F-C06D-4EA1-948E-1D6E8B53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8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ZAdmin@douglasmi.gov" TargetMode="External"/><Relationship Id="rId2" Type="http://schemas.openxmlformats.org/officeDocument/2006/relationships/hyperlink" Target="mailto:citymanager@douglasmi.gov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F4D60-036A-0653-408F-6E392338E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38537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City of Douglas</a:t>
            </a:r>
            <a:br>
              <a:rPr lang="en-US" sz="5400" b="1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5400" b="1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           Downtown Development Authority </a:t>
            </a:r>
            <a:r>
              <a:rPr lang="en-US" sz="5400" b="1" dirty="0">
                <a:latin typeface="Aldhabi" panose="01000000000000000000" pitchFamily="2" charset="-78"/>
                <a:cs typeface="Aldhabi" panose="01000000000000000000" pitchFamily="2" charset="-78"/>
              </a:rPr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252C5-6D37-0D7C-50BA-6F94048AF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9037" y="1910429"/>
            <a:ext cx="8327915" cy="151857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4800" b="1" dirty="0">
                <a:latin typeface="Aldhabi" panose="01000000000000000000" pitchFamily="2" charset="-78"/>
                <a:cs typeface="Aldhabi" panose="01000000000000000000" pitchFamily="2" charset="-78"/>
              </a:rPr>
              <a:t>2024 Informational Meeting &amp; Annual Report 12/18/2024 </a:t>
            </a:r>
          </a:p>
        </p:txBody>
      </p:sp>
      <p:pic>
        <p:nvPicPr>
          <p:cNvPr id="5" name="Picture 4" descr="A logo with a letter d&#10;&#10;Description automatically generated">
            <a:extLst>
              <a:ext uri="{FF2B5EF4-FFF2-40B4-BE49-F238E27FC236}">
                <a16:creationId xmlns:a16="http://schemas.microsoft.com/office/drawing/2014/main" id="{34432D5D-FA0D-BA3D-24C5-8B6D0D98E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2" y="1764126"/>
            <a:ext cx="1818402" cy="1813923"/>
          </a:xfrm>
          <a:prstGeom prst="rect">
            <a:avLst/>
          </a:prstGeom>
        </p:spPr>
      </p:pic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65F6CC46-6CF6-3011-5EA9-C595D0B68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7" y="4064838"/>
            <a:ext cx="3307002" cy="23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photo description available.">
            <a:extLst>
              <a:ext uri="{FF2B5EF4-FFF2-40B4-BE49-F238E27FC236}">
                <a16:creationId xmlns:a16="http://schemas.microsoft.com/office/drawing/2014/main" id="{1D65B528-1308-EDF0-B596-C8221991F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799" y="4099343"/>
            <a:ext cx="3273476" cy="231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photo description available.">
            <a:extLst>
              <a:ext uri="{FF2B5EF4-FFF2-40B4-BE49-F238E27FC236}">
                <a16:creationId xmlns:a16="http://schemas.microsoft.com/office/drawing/2014/main" id="{ACD31398-C1E6-2E01-7EBB-39BC8F73D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32" y="4064838"/>
            <a:ext cx="1908766" cy="231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 photo description available.">
            <a:extLst>
              <a:ext uri="{FF2B5EF4-FFF2-40B4-BE49-F238E27FC236}">
                <a16:creationId xmlns:a16="http://schemas.microsoft.com/office/drawing/2014/main" id="{BFC59345-CE54-E5FB-F042-A96C29958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356" y="4064838"/>
            <a:ext cx="2979274" cy="231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05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CFEF-6974-9387-8565-32397A35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Long Term Goals of the Douglas DDA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975E7-C491-B5D9-F611-C03F2697F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329"/>
            <a:ext cx="10515600" cy="435133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Long-Term Financial Strategies: </a:t>
            </a: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Continue to work on funding strategies to ensure long-term sustainability for DDA projects, such as Tax Increment Financing (TIF) adjustments or new revenue streams.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Economic Development:</a:t>
            </a: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Attract new businesses that align with the city’s vision and fill gaps in the current market.</a:t>
            </a: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Partner with stakeholders to encourage mixed-use developments that enhance downtown vibrancy.</a:t>
            </a:r>
          </a:p>
          <a:p>
            <a:pPr marL="0" indent="0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Comprehensive Branding:</a:t>
            </a: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Implement a cohesive brand identity for Downtown Douglas to strengthen its appeal as a destination.</a:t>
            </a:r>
          </a:p>
          <a:p>
            <a:pPr marL="0" indent="0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Public Infrastructure Improvements:</a:t>
            </a: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Advocate for improved walkability, including better sidewalks and biking options. </a:t>
            </a: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Invest in public spaces for community gatherings.</a:t>
            </a:r>
          </a:p>
          <a:p>
            <a:pPr marL="0" indent="0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Sustainable Growth Initiatives:</a:t>
            </a: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Support initiatives that enhance downtown.</a:t>
            </a:r>
          </a:p>
          <a:p>
            <a:pPr marL="0" indent="0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Expanded Partnerships:</a:t>
            </a: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Work closely with regional and state organizations to secure larger grants and funding opportunities.</a:t>
            </a: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Support collaborations with the arts community. </a:t>
            </a:r>
          </a:p>
          <a:p>
            <a:pPr marL="457200" lvl="1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098" name="Picture 2" descr="No photo description available.">
            <a:extLst>
              <a:ext uri="{FF2B5EF4-FFF2-40B4-BE49-F238E27FC236}">
                <a16:creationId xmlns:a16="http://schemas.microsoft.com/office/drawing/2014/main" id="{13685D2C-16AD-C275-CBCA-5C9468C8E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89" y="2807208"/>
            <a:ext cx="3097339" cy="25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74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4D154-06A0-D9F7-DE72-D8C29740B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786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Douglas DDA 2025 Planning: Highlights and Updates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3FF45-0C9B-9E1F-FBFD-D6E8ADEBB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71" y="1327344"/>
            <a:ext cx="8473953" cy="1790761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Although the full 2025 plan is still in development, here are some key projects and highlights currently under consideration: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b="1" dirty="0"/>
              <a:t>Seasonal Decorations and Enhancements</a:t>
            </a:r>
          </a:p>
          <a:p>
            <a:pPr marL="0" indent="0">
              <a:buNone/>
            </a:pPr>
            <a:r>
              <a:rPr lang="en-US" sz="1400" u="sng" dirty="0" err="1"/>
              <a:t>Christmascape</a:t>
            </a:r>
            <a:r>
              <a:rPr lang="en-US" sz="1400" u="sng" dirty="0"/>
              <a:t>:</a:t>
            </a:r>
          </a:p>
          <a:p>
            <a:pPr marL="0" indent="0">
              <a:buNone/>
            </a:pPr>
            <a:r>
              <a:rPr lang="en-US" sz="1400" dirty="0"/>
              <a:t>Renewed for a 3-year contract at $6,805 annually.</a:t>
            </a:r>
          </a:p>
          <a:p>
            <a:pPr marL="0" indent="0">
              <a:buNone/>
            </a:pPr>
            <a:r>
              <a:rPr lang="en-US" sz="1400" dirty="0"/>
              <a:t>Scope of work remains consistent with current standards.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b="1" dirty="0"/>
              <a:t>Infrastructure and Streetscape</a:t>
            </a:r>
          </a:p>
          <a:p>
            <a:pPr marL="0" indent="0">
              <a:buNone/>
            </a:pPr>
            <a:r>
              <a:rPr lang="en-US" sz="1400" u="sng" dirty="0"/>
              <a:t>Streetlights:</a:t>
            </a:r>
          </a:p>
          <a:p>
            <a:pPr marL="0" indent="0">
              <a:buNone/>
            </a:pPr>
            <a:r>
              <a:rPr lang="en-US" sz="1400" dirty="0"/>
              <a:t>Options and costs under review.</a:t>
            </a:r>
          </a:p>
          <a:p>
            <a:pPr marL="0" indent="0">
              <a:buNone/>
            </a:pPr>
            <a:r>
              <a:rPr lang="en-US" sz="1400" u="sng" dirty="0"/>
              <a:t>Sidewalk Repairs/Upgrades:</a:t>
            </a:r>
          </a:p>
          <a:p>
            <a:pPr marL="0" indent="0">
              <a:buNone/>
            </a:pPr>
            <a:r>
              <a:rPr lang="en-US" sz="1400" dirty="0"/>
              <a:t>Estimated at $17.25 per square foot.</a:t>
            </a:r>
            <a:endParaRPr lang="en-US" sz="14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b="1" dirty="0"/>
              <a:t>Technology and Support</a:t>
            </a:r>
          </a:p>
          <a:p>
            <a:pPr marL="0" indent="0">
              <a:buNone/>
            </a:pPr>
            <a:r>
              <a:rPr lang="en-US" sz="1400" u="sng" dirty="0"/>
              <a:t>Website: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Enhancements are being evaluated for better engagement and user experience.</a:t>
            </a:r>
          </a:p>
          <a:p>
            <a:pPr marL="0" indent="0">
              <a:buNone/>
            </a:pPr>
            <a:r>
              <a:rPr lang="en-US" sz="1400" u="sng" dirty="0"/>
              <a:t>Intern Program: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Exploring opportunities to bring on additional support for project execution and administration.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9" name="Picture 8" descr="May be an image of christmas tree and lighting">
            <a:extLst>
              <a:ext uri="{FF2B5EF4-FFF2-40B4-BE49-F238E27FC236}">
                <a16:creationId xmlns:a16="http://schemas.microsoft.com/office/drawing/2014/main" id="{874385DD-22F6-BC6A-87E0-EA0C0EE3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2092" y="1448930"/>
            <a:ext cx="2838069" cy="216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No photo description available.">
            <a:extLst>
              <a:ext uri="{FF2B5EF4-FFF2-40B4-BE49-F238E27FC236}">
                <a16:creationId xmlns:a16="http://schemas.microsoft.com/office/drawing/2014/main" id="{631A5718-ABCD-4FD5-03D5-6B4AF6A3B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100" y="2193554"/>
            <a:ext cx="1761287" cy="268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black and white computer monitor&#10;&#10;Description automatically generated">
            <a:extLst>
              <a:ext uri="{FF2B5EF4-FFF2-40B4-BE49-F238E27FC236}">
                <a16:creationId xmlns:a16="http://schemas.microsoft.com/office/drawing/2014/main" id="{1AF91C3E-E31A-424A-776B-F65BB7773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423" y="3986783"/>
            <a:ext cx="2691546" cy="23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80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953E6-1362-E3F8-54A0-27C875E84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Add a new digital kiosk sign in the downtown that identifies business locations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Replace the Vinyl Banners with new options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New Main and Center Street Gateway Sign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Offer more trainings to businesses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Hold a DDA Workshop to discuss future priorities and the Tax Increment Finance (TIF) Plan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Discuss and finalize a FY2025/2026 Budget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Create marketing strategies for the downtown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Identify new opportunities and events that will positively impact the businesses in the DDA year round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Continue to identify ways to support additional events in the Downtown through Community Promotions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Expand and grow the Downtown Douglas Shop &amp; Dine Passport Program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FF888A-07FE-C660-060F-3AC6CBDE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Douglas DDA 2025 Planning: Highlights and Updates (cont.)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95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C6ED0-86AA-F9E4-D57E-ED777684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81"/>
            <a:ext cx="12192000" cy="1330643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Our Area Partners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042CA-2C56-EED7-855A-DDE01024C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3908"/>
            <a:ext cx="10515600" cy="1851236"/>
          </a:xfrm>
          <a:ln w="38100">
            <a:noFill/>
          </a:ln>
        </p:spPr>
        <p:txBody>
          <a:bodyPr>
            <a:normAutofit fontScale="25000" lnSpcReduction="20000"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US" sz="11200" b="1" dirty="0">
                <a:solidFill>
                  <a:schemeClr val="accent1">
                    <a:lumMod val="75000"/>
                  </a:schemeClr>
                </a:solidFill>
              </a:rPr>
              <a:t>City of Douglas City Council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11200" b="1" dirty="0">
                <a:solidFill>
                  <a:schemeClr val="accent1"/>
                </a:solidFill>
              </a:rPr>
              <a:t>City of Douglas Administration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11200" b="1" dirty="0">
                <a:solidFill>
                  <a:srgbClr val="FF0000"/>
                </a:solidFill>
              </a:rPr>
              <a:t>Michigan Downtown Association (MDA)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11200" b="1" dirty="0"/>
              <a:t>Saugatuck Douglas Area Convention &amp; Visitor’s Bureau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utoShape 14" descr="The Village of Sparta Hosting the Michigan Downtown Walking Tour ...">
            <a:extLst>
              <a:ext uri="{FF2B5EF4-FFF2-40B4-BE49-F238E27FC236}">
                <a16:creationId xmlns:a16="http://schemas.microsoft.com/office/drawing/2014/main" id="{D6D6F2CD-6DCA-C9DF-4A81-47A6F38905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94" name="Picture 26" descr="No photo description available.">
            <a:extLst>
              <a:ext uri="{FF2B5EF4-FFF2-40B4-BE49-F238E27FC236}">
                <a16:creationId xmlns:a16="http://schemas.microsoft.com/office/drawing/2014/main" id="{0FD67CFB-79B7-FAF3-8EF1-E2DD54720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97" y="3963498"/>
            <a:ext cx="1622954" cy="162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Michigan Downtown Association">
            <a:extLst>
              <a:ext uri="{FF2B5EF4-FFF2-40B4-BE49-F238E27FC236}">
                <a16:creationId xmlns:a16="http://schemas.microsoft.com/office/drawing/2014/main" id="{74F6510A-0102-1AC3-65F6-047E09F41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097" y="4237340"/>
            <a:ext cx="30289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84C76CD4-0E0B-B7E0-C47A-556391D21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569" y="4507660"/>
            <a:ext cx="3248025" cy="57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068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173E1-D774-1C11-DA47-633A438C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Questions &amp; Contact Information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67709C-0056-FF29-78F3-8BBF059D8941}"/>
              </a:ext>
            </a:extLst>
          </p:cNvPr>
          <p:cNvSpPr txBox="1"/>
          <p:nvPr/>
        </p:nvSpPr>
        <p:spPr>
          <a:xfrm>
            <a:off x="554736" y="1664208"/>
            <a:ext cx="110825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If you have any questions, please contact the City of Douglas at 269-857-1438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OR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Email: </a:t>
            </a:r>
          </a:p>
          <a:p>
            <a:pPr algn="ctr"/>
            <a:r>
              <a:rPr lang="en-US" sz="3200" dirty="0">
                <a:hlinkClick r:id="rId2"/>
              </a:rPr>
              <a:t>citymanager@douglasmi.gov</a:t>
            </a:r>
            <a:endParaRPr lang="en-US" sz="3200" dirty="0"/>
          </a:p>
          <a:p>
            <a:pPr algn="ctr"/>
            <a:r>
              <a:rPr lang="en-US" sz="3200" dirty="0">
                <a:hlinkClick r:id="rId3"/>
              </a:rPr>
              <a:t>PZAdmin@douglasmi.gov</a:t>
            </a:r>
            <a:r>
              <a:rPr lang="en-US" sz="3200" dirty="0"/>
              <a:t>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https://douglasmi.gov/dda/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3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2BF61-E89B-FF84-E62D-1B70F34A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Douglas Downtown Development Authority Board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6E146-F6F5-50F2-A205-F2243B204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56" y="1944630"/>
            <a:ext cx="6145420" cy="4873229"/>
          </a:xfrm>
        </p:spPr>
        <p:txBody>
          <a:bodyPr>
            <a:normAutofit/>
          </a:bodyPr>
          <a:lstStyle/>
          <a:p>
            <a:r>
              <a:rPr lang="en-US" sz="1800" dirty="0"/>
              <a:t>Aleshia Balmer-Chair </a:t>
            </a:r>
          </a:p>
          <a:p>
            <a:r>
              <a:rPr lang="en-US" sz="1800" dirty="0"/>
              <a:t>Randy Walker- Vice Chair/Council Appointment </a:t>
            </a:r>
          </a:p>
          <a:p>
            <a:r>
              <a:rPr lang="en-US" sz="1800" dirty="0"/>
              <a:t>Dave Laakso-Treasurer</a:t>
            </a:r>
          </a:p>
          <a:p>
            <a:r>
              <a:rPr lang="en-US" sz="1800" dirty="0"/>
              <a:t>Maggie Bandstra-Secretary </a:t>
            </a:r>
          </a:p>
          <a:p>
            <a:r>
              <a:rPr lang="en-US" sz="1800" dirty="0"/>
              <a:t>Cathy North-Mayor </a:t>
            </a:r>
          </a:p>
          <a:p>
            <a:r>
              <a:rPr lang="en-US" sz="1800" dirty="0"/>
              <a:t>Kabri Martyniek-Member</a:t>
            </a:r>
          </a:p>
          <a:p>
            <a:r>
              <a:rPr lang="en-US" sz="1800" dirty="0"/>
              <a:t>Mark Postilion-Member</a:t>
            </a:r>
          </a:p>
          <a:p>
            <a:r>
              <a:rPr lang="en-US" sz="1800" dirty="0"/>
              <a:t>Beth Stefanchik-Member</a:t>
            </a:r>
          </a:p>
          <a:p>
            <a:r>
              <a:rPr lang="en-US" sz="1800" dirty="0"/>
              <a:t>Lauren Vonk-Member </a:t>
            </a:r>
          </a:p>
          <a:p>
            <a:pPr marL="0" indent="0">
              <a:buNone/>
            </a:pPr>
            <a:r>
              <a:rPr lang="en-US" sz="1800" b="1" dirty="0"/>
              <a:t>Administration:</a:t>
            </a:r>
          </a:p>
          <a:p>
            <a:pPr marL="0" indent="0">
              <a:buNone/>
            </a:pPr>
            <a:r>
              <a:rPr lang="en-US" sz="1800" dirty="0"/>
              <a:t>Lisa Nocerini-City Manager/DDA Assistant     </a:t>
            </a:r>
          </a:p>
          <a:p>
            <a:pPr marL="0" indent="0">
              <a:buNone/>
            </a:pPr>
            <a:r>
              <a:rPr lang="en-US" sz="1800" dirty="0"/>
              <a:t>Sean Homyen, Planning &amp; Zoning Administrator/DDA Assistant</a:t>
            </a:r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BA33CC94-3BF2-F952-1DEF-1C8D99B04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850" y="1765744"/>
            <a:ext cx="3791704" cy="21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 photo description available.">
            <a:extLst>
              <a:ext uri="{FF2B5EF4-FFF2-40B4-BE49-F238E27FC236}">
                <a16:creationId xmlns:a16="http://schemas.microsoft.com/office/drawing/2014/main" id="{D64EF90A-AFA5-78FD-85CE-74A0B134C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06" y="4130801"/>
            <a:ext cx="3520694" cy="23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84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DF334-9837-FBF5-F62E-6D5E9E89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" y="0"/>
            <a:ext cx="12181332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Purpose of a Downtown Development Authority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C8C11-BDED-E5F9-5EC1-7A8E970B2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449"/>
            <a:ext cx="10515600" cy="4282567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The purpose of the </a:t>
            </a:r>
            <a:r>
              <a:rPr lang="en-US" b="1" dirty="0"/>
              <a:t>Douglas Downtown Development Authority (DDA)</a:t>
            </a:r>
            <a:r>
              <a:rPr lang="en-US" dirty="0"/>
              <a:t> is to enhance and support the economic vitality and appeal of Downtown Douglas. This is achieved through various efforts aimed at revitalizing the downtown area, fostering business growth, and creating a welcoming and vibrant environment for residents, visitors, and entrepreneurs.</a:t>
            </a:r>
          </a:p>
          <a:p>
            <a:pPr marL="0" indent="0">
              <a:buNone/>
            </a:pPr>
            <a:r>
              <a:rPr lang="en-US" dirty="0"/>
              <a:t>Key responsibilities of the DDA include: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Economic Development:</a:t>
            </a:r>
            <a:r>
              <a:rPr lang="en-US" dirty="0"/>
              <a:t> Supporting and attracting businesses to the downtown area, helping create a strong local economy.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Public Improvements:</a:t>
            </a:r>
            <a:r>
              <a:rPr lang="en-US" dirty="0"/>
              <a:t> Facilitating improvements to infrastructure, public spaces, and aesthetics to ensure downtown remains attractive and accessible.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Community Engagement:</a:t>
            </a:r>
            <a:r>
              <a:rPr lang="en-US" dirty="0"/>
              <a:t> Organizing events, promotions, and programs that engage the community and draw visitors to downtown businesses.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Partnerships:</a:t>
            </a:r>
            <a:r>
              <a:rPr lang="en-US" dirty="0"/>
              <a:t> Collaborating with local organizations, business owners, and governmental entities to align efforts and resources.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Historic Preservation:</a:t>
            </a:r>
            <a:r>
              <a:rPr lang="en-US" dirty="0"/>
              <a:t> Preserving the unique character and charm of Downtown Douglas while encouraging thoughtful growth and modernization.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Through these efforts, the DDA plays a vital role in strengthening the identity of Douglas as a destination and supporting the overall quality of life for its community.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 photo description available.">
            <a:extLst>
              <a:ext uri="{FF2B5EF4-FFF2-40B4-BE49-F238E27FC236}">
                <a16:creationId xmlns:a16="http://schemas.microsoft.com/office/drawing/2014/main" id="{DA22F87E-904A-F702-8E6A-59F05AC3C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90" y="755193"/>
            <a:ext cx="8463407" cy="610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A63832-1D74-EBA0-F9F5-D4AC4F682714}"/>
              </a:ext>
            </a:extLst>
          </p:cNvPr>
          <p:cNvSpPr txBox="1"/>
          <p:nvPr/>
        </p:nvSpPr>
        <p:spPr>
          <a:xfrm>
            <a:off x="4342487" y="338328"/>
            <a:ext cx="3274614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Downtown Douglas DDA Map </a:t>
            </a:r>
          </a:p>
        </p:txBody>
      </p:sp>
    </p:spTree>
    <p:extLst>
      <p:ext uri="{BB962C8B-B14F-4D97-AF65-F5344CB8AC3E}">
        <p14:creationId xmlns:p14="http://schemas.microsoft.com/office/powerpoint/2010/main" val="121300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28BE-5B47-B180-DC47-DF6C660C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Douglas DDA Financial Report as of December 2024: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Fund Balance $108,957.15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969AA8-CA6F-510F-A8D6-B3DC85554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086482"/>
              </p:ext>
            </p:extLst>
          </p:nvPr>
        </p:nvGraphicFramePr>
        <p:xfrm>
          <a:off x="0" y="1325562"/>
          <a:ext cx="12192000" cy="5532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5915">
                  <a:extLst>
                    <a:ext uri="{9D8B030D-6E8A-4147-A177-3AD203B41FA5}">
                      <a16:colId xmlns:a16="http://schemas.microsoft.com/office/drawing/2014/main" val="4179423733"/>
                    </a:ext>
                  </a:extLst>
                </a:gridCol>
                <a:gridCol w="1668437">
                  <a:extLst>
                    <a:ext uri="{9D8B030D-6E8A-4147-A177-3AD203B41FA5}">
                      <a16:colId xmlns:a16="http://schemas.microsoft.com/office/drawing/2014/main" val="3392489842"/>
                    </a:ext>
                  </a:extLst>
                </a:gridCol>
                <a:gridCol w="1792622">
                  <a:extLst>
                    <a:ext uri="{9D8B030D-6E8A-4147-A177-3AD203B41FA5}">
                      <a16:colId xmlns:a16="http://schemas.microsoft.com/office/drawing/2014/main" val="1112752858"/>
                    </a:ext>
                  </a:extLst>
                </a:gridCol>
                <a:gridCol w="1792622">
                  <a:extLst>
                    <a:ext uri="{9D8B030D-6E8A-4147-A177-3AD203B41FA5}">
                      <a16:colId xmlns:a16="http://schemas.microsoft.com/office/drawing/2014/main" val="3703285668"/>
                    </a:ext>
                  </a:extLst>
                </a:gridCol>
                <a:gridCol w="1992404">
                  <a:extLst>
                    <a:ext uri="{9D8B030D-6E8A-4147-A177-3AD203B41FA5}">
                      <a16:colId xmlns:a16="http://schemas.microsoft.com/office/drawing/2014/main" val="3281042567"/>
                    </a:ext>
                  </a:extLst>
                </a:gridCol>
              </a:tblGrid>
              <a:tr h="33421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2024-2025 Approved Budget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Activity for November 2024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2024-2025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YTD Activity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Budget Remaining to Earn/Spend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929742809"/>
                  </a:ext>
                </a:extLst>
              </a:tr>
              <a:tr h="169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REVENUES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3608400453"/>
                  </a:ext>
                </a:extLst>
              </a:tr>
              <a:tr h="169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TAX INCREMENT RECAPTURE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62,807.00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             4,740.27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56,141.30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6,665.70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892725147"/>
                  </a:ext>
                </a:extLst>
              </a:tr>
              <a:tr h="169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OTHER INCOME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     -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                          - 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804.49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                  (804.49)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4028353009"/>
                  </a:ext>
                </a:extLst>
              </a:tr>
              <a:tr h="169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INTEREST INCOME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>
                          <a:effectLst/>
                        </a:rPr>
                        <a:t>                            -   </a:t>
                      </a:r>
                      <a:endParaRPr lang="en-US" sz="10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>
                          <a:effectLst/>
                        </a:rPr>
                        <a:t>                              -   </a:t>
                      </a:r>
                      <a:endParaRPr lang="en-US" sz="10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effectLst/>
                        </a:rPr>
                        <a:t>                 1,162.22 </a:t>
                      </a:r>
                      <a:endParaRPr lang="en-US" sz="10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effectLst/>
                        </a:rPr>
                        <a:t>                   (1,162.22)</a:t>
                      </a:r>
                      <a:endParaRPr lang="en-US" sz="10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4084312484"/>
                  </a:ext>
                </a:extLst>
              </a:tr>
              <a:tr h="169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TOTAL Revenues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        62,807.00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4,740.27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          58,108.01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                 4,698.99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4093908768"/>
                  </a:ext>
                </a:extLst>
              </a:tr>
              <a:tr h="16914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2306255025"/>
                  </a:ext>
                </a:extLst>
              </a:tr>
              <a:tr h="169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EXPENSES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793342077"/>
                  </a:ext>
                </a:extLst>
              </a:tr>
              <a:tr h="169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DDA ADMINISTRATION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9,000.00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                          - 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        -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9,000.00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432743066"/>
                  </a:ext>
                </a:extLst>
              </a:tr>
              <a:tr h="16914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TRAINING FUNDS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     1,000.00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                    -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                    -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                    1,000.00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4244525778"/>
                  </a:ext>
                </a:extLst>
              </a:tr>
              <a:tr h="169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BUSINESS INCENTIVE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     5,000.00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                    -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                    284.16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                    4,715.84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2968916149"/>
                  </a:ext>
                </a:extLst>
              </a:tr>
              <a:tr h="16914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CONTRACTUAL ENGINEERING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                  -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                        -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4273252795"/>
                  </a:ext>
                </a:extLst>
              </a:tr>
              <a:tr h="189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COMMUNITY PROMOTIONS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  27,000.00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       4,988.52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       7,966.55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                  19,033.45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3712244985"/>
                  </a:ext>
                </a:extLst>
              </a:tr>
              <a:tr h="169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DUES/FEES/PUBLICATIONS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                  -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                    -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                    -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                                 - 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898790385"/>
                  </a:ext>
                </a:extLst>
              </a:tr>
              <a:tr h="169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CAPITAL OUTLAY (Detail Below)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>
                          <a:effectLst/>
                        </a:rPr>
                        <a:t>            15,560.00 </a:t>
                      </a:r>
                      <a:endParaRPr lang="en-US" sz="10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>
                          <a:effectLst/>
                        </a:rPr>
                        <a:t>                 6,443.75 </a:t>
                      </a:r>
                      <a:endParaRPr lang="en-US" sz="10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effectLst/>
                        </a:rPr>
                        <a:t>                 6,642.65 </a:t>
                      </a:r>
                      <a:endParaRPr lang="en-US" sz="10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>
                          <a:effectLst/>
                        </a:rPr>
                        <a:t>                     8,917.35 </a:t>
                      </a:r>
                      <a:endParaRPr lang="en-US" sz="10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1300456690"/>
                  </a:ext>
                </a:extLst>
              </a:tr>
              <a:tr h="169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TOTAL Expenditures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57,560.00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11,432.27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          14,893.36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               42,666.64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80223282"/>
                  </a:ext>
                </a:extLst>
              </a:tr>
              <a:tr h="16914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2057573715"/>
                  </a:ext>
                </a:extLst>
              </a:tr>
              <a:tr h="169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SUMMARY: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                  -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                           -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                             - 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2504466273"/>
                  </a:ext>
                </a:extLst>
              </a:tr>
              <a:tr h="16914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1952899921"/>
                  </a:ext>
                </a:extLst>
              </a:tr>
              <a:tr h="169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REVENUES: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62,807.00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4,740.27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          58,108.01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                 4,698.99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3375310326"/>
                  </a:ext>
                </a:extLst>
              </a:tr>
              <a:tr h="169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EXPENDITURES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>
                          <a:effectLst/>
                        </a:rPr>
                        <a:t>            57,560.00 </a:t>
                      </a:r>
                      <a:endParaRPr lang="en-US" sz="10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>
                          <a:effectLst/>
                        </a:rPr>
                        <a:t>               11,432.27 </a:t>
                      </a:r>
                      <a:endParaRPr lang="en-US" sz="10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>
                          <a:effectLst/>
                        </a:rPr>
                        <a:t>               14,893.36 </a:t>
                      </a:r>
                      <a:endParaRPr lang="en-US" sz="10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effectLst/>
                        </a:rPr>
                        <a:t>                   42,666.64 </a:t>
                      </a:r>
                      <a:endParaRPr lang="en-US" sz="10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3235363546"/>
                  </a:ext>
                </a:extLst>
              </a:tr>
              <a:tr h="16914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2259060262"/>
                  </a:ext>
                </a:extLst>
              </a:tr>
              <a:tr h="169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BUDGET NET INCOME (LOSS)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dbl" strike="noStrike">
                          <a:effectLst/>
                        </a:rPr>
                        <a:t> $           5,247.00 </a:t>
                      </a:r>
                      <a:endParaRPr lang="en-US" sz="1000" b="0" i="0" u="dbl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dbl" strike="noStrike">
                          <a:effectLst/>
                        </a:rPr>
                        <a:t> $           (6,692.00)</a:t>
                      </a:r>
                      <a:endParaRPr lang="en-US" sz="1000" b="0" i="0" u="dbl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dbl" strike="noStrike">
                          <a:effectLst/>
                        </a:rPr>
                        <a:t> $           43,214.65 </a:t>
                      </a:r>
                      <a:endParaRPr lang="en-US" sz="1000" b="0" i="0" u="dbl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dbl" strike="noStrike" dirty="0">
                          <a:effectLst/>
                        </a:rPr>
                        <a:t> $             (37,967.65)</a:t>
                      </a:r>
                      <a:endParaRPr lang="en-US" sz="1000" b="0" i="0" u="dbl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219285129"/>
                  </a:ext>
                </a:extLst>
              </a:tr>
              <a:tr h="169142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dbl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dbl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dbl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dbl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3394970785"/>
                  </a:ext>
                </a:extLst>
              </a:tr>
              <a:tr h="334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 dirty="0">
                          <a:effectLst/>
                        </a:rPr>
                        <a:t>Capital Outlay Detail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2023-2024 Approved Budget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Activity for November 2024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2024-2025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YTD Activity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Budget Remaining to Spend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367650000"/>
                  </a:ext>
                </a:extLst>
              </a:tr>
              <a:tr h="169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Unallocated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        15,560.00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             6,443.75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6,642.65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                 8,917.35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4143818222"/>
                  </a:ext>
                </a:extLst>
              </a:tr>
              <a:tr h="19609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dbl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 $                               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2058037343"/>
                  </a:ext>
                </a:extLst>
              </a:tr>
              <a:tr h="19609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dbl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 $                               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3231766654"/>
                  </a:ext>
                </a:extLst>
              </a:tr>
              <a:tr h="19609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dbl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</a:rPr>
                        <a:t> $                               -   </a:t>
                      </a:r>
                      <a:endParaRPr lang="en-US" sz="12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428445631"/>
                  </a:ext>
                </a:extLst>
              </a:tr>
              <a:tr h="196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Capital Budget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dbl" strike="noStrike">
                          <a:effectLst/>
                        </a:rPr>
                        <a:t> $         15,560.00 </a:t>
                      </a:r>
                      <a:endParaRPr lang="en-US" sz="1200" b="0" i="0" u="dbl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dbl" strike="noStrike">
                          <a:effectLst/>
                        </a:rPr>
                        <a:t> $              6,443.75 </a:t>
                      </a:r>
                      <a:endParaRPr lang="en-US" sz="1200" b="0" i="0" u="dbl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dbl" strike="noStrike">
                          <a:effectLst/>
                        </a:rPr>
                        <a:t> $              6,642.65 </a:t>
                      </a:r>
                      <a:endParaRPr lang="en-US" sz="1200" b="0" i="0" u="dbl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dbl" strike="noStrike" dirty="0">
                          <a:effectLst/>
                        </a:rPr>
                        <a:t> $                  8,917.35 </a:t>
                      </a:r>
                      <a:endParaRPr lang="en-US" sz="1200" b="0" i="0" u="dbl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9" marR="4509" marT="4509" marB="0" anchor="b"/>
                </a:tc>
                <a:extLst>
                  <a:ext uri="{0D108BD9-81ED-4DB2-BD59-A6C34878D82A}">
                    <a16:rowId xmlns:a16="http://schemas.microsoft.com/office/drawing/2014/main" val="132902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55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F58C9-C441-E551-11E3-1DFB33F7F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1471"/>
            <a:ext cx="12192000" cy="1070165"/>
          </a:xfrm>
          <a:solidFill>
            <a:schemeClr val="accent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 closer look at the budget!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E2B7-868D-B66C-E5DC-B2830BD53F59}"/>
              </a:ext>
            </a:extLst>
          </p:cNvPr>
          <p:cNvSpPr txBox="1"/>
          <p:nvPr/>
        </p:nvSpPr>
        <p:spPr>
          <a:xfrm>
            <a:off x="1030224" y="1579486"/>
            <a:ext cx="5065776" cy="4548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Tax Increment Recapture: $62,807.00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Year to date activity: $56,141.30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Budget Remaining to earn/spend: $6,665.70</a:t>
            </a:r>
          </a:p>
          <a:p>
            <a:pPr marR="0" lvl="0"/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Expenses: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City Administration Staffing: $9000.00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Training Funds: $1000.00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Business Incentive Program: $5000.00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Contractual Engineering: $0.00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Community Promotions: $27,000.00 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Year to date activity: $7,966.55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Budget Remaining to spend: $19,033.45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Dues/Fees/Publications: $0.00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Capital Outlay: $15,560.00 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$8,917.35 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Budget Remaining to earn/spend: $8,917.35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9B397-582C-C47D-4163-AD8FD6E3E62C}"/>
              </a:ext>
            </a:extLst>
          </p:cNvPr>
          <p:cNvSpPr txBox="1"/>
          <p:nvPr/>
        </p:nvSpPr>
        <p:spPr>
          <a:xfrm>
            <a:off x="6096000" y="1579486"/>
            <a:ext cx="4919472" cy="503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Revenues: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$62,807.00	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Year to date activity: $58,108.91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Budget Remaining to earn/spend: $4,698.99</a:t>
            </a:r>
          </a:p>
          <a:p>
            <a:pPr marL="0" marR="0"/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/>
            <a:r>
              <a:rPr lang="en-US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Expenditures: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$57,560.00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Year to date activity: $14,893.65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Budget Remaining to earn/spend: $42,666.64 </a:t>
            </a:r>
          </a:p>
          <a:p>
            <a:pPr marL="0" marR="0"/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/>
            <a:r>
              <a:rPr lang="en-US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Total Capital Budget: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$15,560.00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Year to date activity: $6642.65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Budget Remaining to earn/spend: $8,917.35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endParaRPr lang="en-US" sz="1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endParaRPr lang="en-US" sz="1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1"/>
            <a:endParaRPr lang="en-US" sz="1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1"/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3586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A280-3DA8-2E19-1682-1D4BECAD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2024 Douglas DDA Accomplishments </a:t>
            </a:r>
          </a:p>
        </p:txBody>
      </p:sp>
      <p:pic>
        <p:nvPicPr>
          <p:cNvPr id="5126" name="Picture 6" descr="No photo description available.">
            <a:extLst>
              <a:ext uri="{FF2B5EF4-FFF2-40B4-BE49-F238E27FC236}">
                <a16:creationId xmlns:a16="http://schemas.microsoft.com/office/drawing/2014/main" id="{EB595CAE-78CD-3219-2F28-F4DF60565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64" y="1885856"/>
            <a:ext cx="2989676" cy="179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May be an image of 1 person and corn">
            <a:extLst>
              <a:ext uri="{FF2B5EF4-FFF2-40B4-BE49-F238E27FC236}">
                <a16:creationId xmlns:a16="http://schemas.microsoft.com/office/drawing/2014/main" id="{1BC5B4DB-1E67-F3CA-2186-DA281F7EA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72" y="4079684"/>
            <a:ext cx="2989676" cy="190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D73FA-3C56-8705-8FB1-25846E073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48" y="1728310"/>
            <a:ext cx="7226808" cy="4351338"/>
          </a:xfrm>
        </p:spPr>
        <p:txBody>
          <a:bodyPr>
            <a:normAutofit fontScale="55000" lnSpcReduction="20000"/>
          </a:bodyPr>
          <a:lstStyle/>
          <a:p>
            <a:r>
              <a:rPr lang="en-US" sz="3400" b="1" dirty="0"/>
              <a:t>New Gateway Signage Project</a:t>
            </a:r>
            <a:endParaRPr lang="en-US" sz="3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/>
              <a:t>Installed at Center Street/Blue Star Hwy.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/>
              <a:t>50% funding provided through a grant from the Convention &amp; Visitor’s Bureau (SDACVB).</a:t>
            </a:r>
          </a:p>
          <a:p>
            <a:r>
              <a:rPr lang="en-US" sz="3400" b="1" dirty="0"/>
              <a:t>Infrastructure Enhancements</a:t>
            </a:r>
            <a:endParaRPr lang="en-US" sz="3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/>
              <a:t>Partnered with the City to upgrade Beery Field's electrical system to support larger events.</a:t>
            </a:r>
          </a:p>
          <a:p>
            <a:r>
              <a:rPr lang="en-US" sz="3400" b="1" dirty="0"/>
              <a:t>Promotions &amp; Visibility</a:t>
            </a:r>
            <a:endParaRPr lang="en-US" sz="3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/>
              <a:t>Created banner space on the DDA Gateway Sign to promote: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400" dirty="0"/>
              <a:t>Art in Douglas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400" dirty="0"/>
              <a:t>Farmer’s Market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400" dirty="0"/>
              <a:t>Beats on Beery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400" dirty="0"/>
              <a:t>Events hosted by SDACVB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400" dirty="0"/>
              <a:t>Community Pride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400" dirty="0"/>
              <a:t>Oktoberfest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4C9EE-E9B4-5507-4327-ECA00E03C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70776" cy="4351338"/>
          </a:xfrm>
        </p:spPr>
        <p:txBody>
          <a:bodyPr>
            <a:normAutofit fontScale="55000" lnSpcReduction="20000"/>
          </a:bodyPr>
          <a:lstStyle/>
          <a:p>
            <a:r>
              <a:rPr lang="en-US" sz="2900" b="1" dirty="0"/>
              <a:t>Community Engagement</a:t>
            </a:r>
            <a:endParaRPr lang="en-US" sz="2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/>
              <a:t>Supported Earth Day clean-up efforts, jump-starting downtown beautification.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/>
              <a:t>Backed the launch of the first downtown Farmer’s Market in Douglas.</a:t>
            </a:r>
          </a:p>
          <a:p>
            <a:r>
              <a:rPr lang="en-US" sz="2900" b="1" dirty="0"/>
              <a:t>Financial Contributions</a:t>
            </a:r>
            <a:endParaRPr lang="en-US" sz="2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/>
              <a:t>Dutcher’s Baseball Club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/>
              <a:t>Beats on Beery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/>
              <a:t>Art in Douglas events &amp; Gallery Strolls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/>
              <a:t>Oktoberfest/Community Pride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/>
              <a:t>Douglas Light Night Tree Lighting Ceremony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/>
              <a:t>Shop &amp; Dine Passport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/>
              <a:t>Local artists painting downtown bike racks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/>
              <a:t>Cavern Tavern Halloween event (Oxbow House)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/>
              <a:t>Seasonal downtown decorations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/>
              <a:t>Derby Day in Downtown Douglas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7D4490-AB43-2703-1AF7-41C1C0E7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288"/>
            <a:ext cx="121920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2024 Douglas DDA Accomplishments (cont.)</a:t>
            </a:r>
          </a:p>
        </p:txBody>
      </p:sp>
      <p:pic>
        <p:nvPicPr>
          <p:cNvPr id="6" name="Picture 5" descr="A sign on the sidewalk&#10;&#10;Description automatically generated">
            <a:extLst>
              <a:ext uri="{FF2B5EF4-FFF2-40B4-BE49-F238E27FC236}">
                <a16:creationId xmlns:a16="http://schemas.microsoft.com/office/drawing/2014/main" id="{E62B36F3-9220-0A27-F45E-0B65B4B98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40" y="1481328"/>
            <a:ext cx="1548605" cy="1669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E9E7AF-AEA2-9254-90E7-1ABF6CDDC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769" y="1636776"/>
            <a:ext cx="2151407" cy="2841293"/>
          </a:xfrm>
          <a:prstGeom prst="rect">
            <a:avLst/>
          </a:prstGeom>
        </p:spPr>
      </p:pic>
      <p:pic>
        <p:nvPicPr>
          <p:cNvPr id="14" name="Picture 13" descr="A person with a shovel on the sidewalk&#10;&#10;Description automatically generated">
            <a:extLst>
              <a:ext uri="{FF2B5EF4-FFF2-40B4-BE49-F238E27FC236}">
                <a16:creationId xmlns:a16="http://schemas.microsoft.com/office/drawing/2014/main" id="{7C2EEBF6-A14C-ED4E-2285-947EBAFB2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518" y="3361128"/>
            <a:ext cx="1925914" cy="1444435"/>
          </a:xfrm>
          <a:prstGeom prst="rect">
            <a:avLst/>
          </a:prstGeom>
        </p:spPr>
      </p:pic>
      <p:pic>
        <p:nvPicPr>
          <p:cNvPr id="18" name="Picture 17" descr="A couple of men in baseball uniforms&#10;&#10;Description automatically generated">
            <a:extLst>
              <a:ext uri="{FF2B5EF4-FFF2-40B4-BE49-F238E27FC236}">
                <a16:creationId xmlns:a16="http://schemas.microsoft.com/office/drawing/2014/main" id="{A3D92928-3A3B-C665-0D39-A9BC5629A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60" y="4857677"/>
            <a:ext cx="1692861" cy="1952128"/>
          </a:xfrm>
          <a:prstGeom prst="rect">
            <a:avLst/>
          </a:prstGeom>
        </p:spPr>
      </p:pic>
      <p:pic>
        <p:nvPicPr>
          <p:cNvPr id="20" name="Picture 19" descr="A clock on a pole&#10;&#10;Description automatically generated">
            <a:extLst>
              <a:ext uri="{FF2B5EF4-FFF2-40B4-BE49-F238E27FC236}">
                <a16:creationId xmlns:a16="http://schemas.microsoft.com/office/drawing/2014/main" id="{320AE2B2-7B57-41CD-3EAB-8C84806CC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31" y="4702746"/>
            <a:ext cx="1663350" cy="2018093"/>
          </a:xfrm>
          <a:prstGeom prst="rect">
            <a:avLst/>
          </a:prstGeom>
        </p:spPr>
      </p:pic>
      <p:pic>
        <p:nvPicPr>
          <p:cNvPr id="22" name="Picture 21" descr="A tree with lights in the shape of deer&#10;&#10;Description automatically generated">
            <a:extLst>
              <a:ext uri="{FF2B5EF4-FFF2-40B4-BE49-F238E27FC236}">
                <a16:creationId xmlns:a16="http://schemas.microsoft.com/office/drawing/2014/main" id="{AF0EF165-E829-ACAE-9DC1-4CA3115BD6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713" y="5064738"/>
            <a:ext cx="2311079" cy="17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5AA45-24D2-E019-4744-07988890F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Short Term Goals of the Douglas DDA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D29F6E7-ABF4-3596-E342-710EEBFD0E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51135" y="1813495"/>
            <a:ext cx="6919514" cy="4154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Support for Local Businesses: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Enhance the visibility of businesses through marketing campaigns, such as social media outreach and seasonal promotions.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Organize and expand successful programs like the Shop &amp; Dine Passport Program.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Event Planning and Promotion: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Create or support winter events to draw foot traffic during the off-season.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Partner with the Convention and Visitor's Bureau (CVB) to promote local events on a public calendar.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Downtown Beautification: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 holiday decorations and improved lighting for the winter months.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 minor maintenance or cleanliness concerns in the downtown area.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Engage Stakeholders: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Hold informational sessions to discuss DDA initiatives and gather input from the community.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Efficient Use of Funds: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200" dirty="0">
                <a:latin typeface="Arial" panose="020B0604020202020204" pitchFamily="34" charset="0"/>
              </a:rPr>
              <a:t>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dentify short-term grant opportunities to fund smaller projects.</a:t>
            </a:r>
          </a:p>
        </p:txBody>
      </p:sp>
      <p:sp>
        <p:nvSpPr>
          <p:cNvPr id="5" name="AutoShape 7" descr="May be an image of 6 people and christmas tree">
            <a:extLst>
              <a:ext uri="{FF2B5EF4-FFF2-40B4-BE49-F238E27FC236}">
                <a16:creationId xmlns:a16="http://schemas.microsoft.com/office/drawing/2014/main" id="{71436B39-A345-A44D-7479-33F3D42530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 descr="May be an image of christmas tree">
            <a:extLst>
              <a:ext uri="{FF2B5EF4-FFF2-40B4-BE49-F238E27FC236}">
                <a16:creationId xmlns:a16="http://schemas.microsoft.com/office/drawing/2014/main" id="{9C7D1F7D-0733-D9D7-4CCE-D9DDFC86A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978" y="4423833"/>
            <a:ext cx="1490463" cy="178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May be a graphic of text">
            <a:extLst>
              <a:ext uri="{FF2B5EF4-FFF2-40B4-BE49-F238E27FC236}">
                <a16:creationId xmlns:a16="http://schemas.microsoft.com/office/drawing/2014/main" id="{A3D3A647-C77B-1FB8-D353-3CA6C720B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486" y="4394045"/>
            <a:ext cx="2404234" cy="181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Gallery Shop | Dunedin Fine Art Center">
            <a:extLst>
              <a:ext uri="{FF2B5EF4-FFF2-40B4-BE49-F238E27FC236}">
                <a16:creationId xmlns:a16="http://schemas.microsoft.com/office/drawing/2014/main" id="{79162ED1-CF87-269A-DF63-2E4ECA0CC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649" y="2722161"/>
            <a:ext cx="1560819" cy="15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Shop Small Logo - LogoDix">
            <a:extLst>
              <a:ext uri="{FF2B5EF4-FFF2-40B4-BE49-F238E27FC236}">
                <a16:creationId xmlns:a16="http://schemas.microsoft.com/office/drawing/2014/main" id="{D1D0B0EC-64ED-80B6-8E04-91808995E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978" y="2711984"/>
            <a:ext cx="1534189" cy="15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May be an image of text that says 'PASSPORT DOUGLAS Village Vibe. VillageVibe. City Cool. Downtown Douglas Shopping Passport DOUGLAS MICHIGAM ENTER To WIN &quot;Downtown Douglas ENTERTOWIN*DountovnDouglasDol Dollars&quot;'">
            <a:extLst>
              <a:ext uri="{FF2B5EF4-FFF2-40B4-BE49-F238E27FC236}">
                <a16:creationId xmlns:a16="http://schemas.microsoft.com/office/drawing/2014/main" id="{3CEBC82F-5270-BB91-DA25-F388CCE45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37" y="1982188"/>
            <a:ext cx="1188798" cy="17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841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10946</TotalTime>
  <Words>1470</Words>
  <Application>Microsoft Office PowerPoint</Application>
  <PresentationFormat>Widescreen</PresentationFormat>
  <Paragraphs>288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Aldhabi</vt:lpstr>
      <vt:lpstr>Aptos</vt:lpstr>
      <vt:lpstr>Aptos Display</vt:lpstr>
      <vt:lpstr>Arial</vt:lpstr>
      <vt:lpstr>Calibri</vt:lpstr>
      <vt:lpstr>Courier New</vt:lpstr>
      <vt:lpstr>Symbol</vt:lpstr>
      <vt:lpstr>Wingdings</vt:lpstr>
      <vt:lpstr>Office Theme</vt:lpstr>
      <vt:lpstr>City of Douglas             Downtown Development Authority  </vt:lpstr>
      <vt:lpstr>Douglas Downtown Development Authority Board Members</vt:lpstr>
      <vt:lpstr>Purpose of a Downtown Development Authority </vt:lpstr>
      <vt:lpstr>PowerPoint Presentation</vt:lpstr>
      <vt:lpstr>Douglas DDA Financial Report as of December 2024:  Fund Balance $108,957.15</vt:lpstr>
      <vt:lpstr>A closer look at the budget!   </vt:lpstr>
      <vt:lpstr>2024 Douglas DDA Accomplishments </vt:lpstr>
      <vt:lpstr>2024 Douglas DDA Accomplishments (cont.)</vt:lpstr>
      <vt:lpstr>Short Term Goals of the Douglas DDA </vt:lpstr>
      <vt:lpstr>Long Term Goals of the Douglas DDA </vt:lpstr>
      <vt:lpstr> Douglas DDA 2025 Planning: Highlights and Updates </vt:lpstr>
      <vt:lpstr> Douglas DDA 2025 Planning: Highlights and Updates (cont.) </vt:lpstr>
      <vt:lpstr>Our Area Partners </vt:lpstr>
      <vt:lpstr>Questions &amp; 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City Manager</dc:creator>
  <cp:lastModifiedBy>City Manager</cp:lastModifiedBy>
  <cp:revision>8</cp:revision>
  <cp:lastPrinted>2025-01-06T22:50:55Z</cp:lastPrinted>
  <dcterms:created xsi:type="dcterms:W3CDTF">2024-12-03T20:16:11Z</dcterms:created>
  <dcterms:modified xsi:type="dcterms:W3CDTF">2025-01-07T18:48:30Z</dcterms:modified>
</cp:coreProperties>
</file>